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  <p:sldId id="260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0000"/>
    <a:srgbClr val="DAE3F3"/>
    <a:srgbClr val="FFFFFF"/>
    <a:srgbClr val="4472C4"/>
    <a:srgbClr val="A5A5A5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95" autoAdjust="0"/>
    <p:restoredTop sz="94660"/>
  </p:normalViewPr>
  <p:slideViewPr>
    <p:cSldViewPr snapToGrid="0">
      <p:cViewPr varScale="1">
        <p:scale>
          <a:sx n="101" d="100"/>
          <a:sy n="101" d="100"/>
        </p:scale>
        <p:origin x="912" y="10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svg>
</file>

<file path=ppt/media/image3.png>
</file>

<file path=ppt/media/image4.svg>
</file>

<file path=ppt/media/image5.png>
</file>

<file path=ppt/media/image6.svg>
</file>

<file path=ppt/media/image7.png>
</file>

<file path=ppt/media/image8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64051D-3226-D648-248F-CEA5B6F60024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FBA0C59A-1199-C068-87A2-8D714441C57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B211529-94A1-6A7B-3166-5BEF6B317CE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1A691B-3600-0AAE-739A-7458B4FA7B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0ED28C8-D38D-8E94-BF8F-A35F32FA09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9736996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323B6CF-46AF-CF42-BC0B-743223C9954B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DF0DE1D-530C-7434-2DE4-F6C11414388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190F033-D09F-68BD-A7E5-CF06284C678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5C8E567-BA1F-9653-A16E-0556D290415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7B05793-BE0A-6216-55C8-E386D3234C2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2103651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0C37EE04-49CC-0D9A-6DEA-A4031026595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AC6F43AB-F471-BB0C-6DDA-4AAB7F0E1CD5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BE2AFD9-1EB3-FEA0-D417-FF23C28C32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0472D81-CB3A-D33C-4794-B63FFAC41EE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894DEB-197A-C954-FBA0-F2086E86E3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96699014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98FBACE-6044-72A2-25F4-4F9F16A1E40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17F2A82-5725-367F-6FA3-31B9D82418FD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77889B7-EDEE-89BE-1CD2-70022DE5955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8774B7F-3078-9736-E9A7-ECE7070F84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C3D6995-94EC-87B9-0329-2CDBC96FEF5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21400259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1632CF8-C85A-B4CB-DA7D-EAB9D41663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CFD1DD5-1658-D0CD-A3D5-D148F868B38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F83E5F2-EB83-AF3A-2C96-1075BBB9D34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6977499-7663-22B5-A6AC-016EC700E58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403336E-6CCC-DC3B-1CB2-8F7DD6551FE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3288687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2D5FA52-2066-1395-734C-8C7A4B722839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A823E20-E0BF-D49F-7FAD-11C30C673C1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3A33BC7-4388-C898-066A-999C2ED210F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324A58A-DFD6-C281-D562-304668A964A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FFFD5AB-046E-DFB1-761A-6626B8C260D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81A28B62-2795-AE08-9E6A-072CB8789DC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02828339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550852C-1B74-A045-C032-AADC1769D77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89CBA978-07CF-D1F7-579F-A84951A66A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0BD779CD-C017-DD56-52BC-30AD660E9B1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8B0B887-2231-C6AD-C4FA-522B3D94A163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A767307F-2999-E0DA-8DBD-540D819C708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D0FB0325-377C-F3CC-EE5E-5B1150F1302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80887F0-003B-30DF-726C-C2C8D34DB34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A0A60654-77F9-FC30-3D2A-3CCBCB8C407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094551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A582634-B168-DCB8-39E7-31F2B082EFB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35B34F27-1C47-9566-3DCB-C01C47FAF51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A1ABB019-013C-60E7-650B-A89C219139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F3801EA-BABB-236E-009A-3FEC4C9DD66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22383928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BD9281D9-9ADF-5F81-EDE8-2F958F4E63D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A1DC5AE5-A310-3481-2D98-DF604CEA2B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4FCFF9E-E113-66A1-D431-728B4A64F9B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35661304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95110AA-F272-5A71-EF94-D05325402E4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AE0A308-946C-0D57-9D52-4833A63B7071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9E6F3B0-F5F4-3A3B-BC7F-62F53718B28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03D4B9D-2C3D-6AAA-2B32-48D319B47DE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FFF83AB-40F6-C670-05AA-265B8DD8A79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F17CF601-D818-67E1-8AFF-521E79A7A3B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9686600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CBCBA3B-54BB-F5D6-505C-B26F0C2C4E4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566EE3B-FE6F-ADC5-05F5-CEA49D6D2FD1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AU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DF7BE63B-BC16-DE16-B62B-C8CCB691D4B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1976702-0D16-4FF5-89E4-41D7796B05D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60B4359-FEA2-9C1C-6C57-12ECF432835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200FFEF-1383-82A3-E42D-6DC6039501E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2930252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7201728-FB94-2A26-7674-1790ED2D569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AU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343978C-4B88-F145-FCBE-679193655AE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AU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41F848B-F7C1-1739-CE61-3564BA1A0B4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DF546B0-380B-4AAE-B72B-955117F405F6}" type="datetimeFigureOut">
              <a:rPr lang="en-AU" smtClean="0"/>
              <a:t>28/08/2022</a:t>
            </a:fld>
            <a:endParaRPr lang="en-AU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1C2BF31-4298-04A9-4D0C-0265F6407F76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24682B1-5ADC-1B3E-BB7D-59305F85689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B3D8E31-7359-4796-827A-689B592298C0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8620797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svg"/><Relationship Id="rId7" Type="http://schemas.openxmlformats.org/officeDocument/2006/relationships/image" Target="../media/image8.svg"/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7.png"/><Relationship Id="rId5" Type="http://schemas.openxmlformats.org/officeDocument/2006/relationships/image" Target="../media/image6.svg"/><Relationship Id="rId4" Type="http://schemas.openxmlformats.org/officeDocument/2006/relationships/image" Target="../media/image5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TextBox 12">
            <a:extLst>
              <a:ext uri="{FF2B5EF4-FFF2-40B4-BE49-F238E27FC236}">
                <a16:creationId xmlns:a16="http://schemas.microsoft.com/office/drawing/2014/main" id="{FD059AF1-0421-1CF6-5469-B0080F18A83C}"/>
              </a:ext>
            </a:extLst>
          </p:cNvPr>
          <p:cNvSpPr txBox="1"/>
          <p:nvPr/>
        </p:nvSpPr>
        <p:spPr>
          <a:xfrm>
            <a:off x="3821795" y="4012082"/>
            <a:ext cx="45961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AU" b="1" dirty="0"/>
              <a:t>The simplest way to connect to databases in R</a:t>
            </a:r>
          </a:p>
        </p:txBody>
      </p:sp>
      <p:grpSp>
        <p:nvGrpSpPr>
          <p:cNvPr id="7" name="Group 6">
            <a:extLst>
              <a:ext uri="{FF2B5EF4-FFF2-40B4-BE49-F238E27FC236}">
                <a16:creationId xmlns:a16="http://schemas.microsoft.com/office/drawing/2014/main" id="{DC9AFF9B-C48D-BCC8-6AE1-C537BF8D3BA4}"/>
              </a:ext>
            </a:extLst>
          </p:cNvPr>
          <p:cNvGrpSpPr/>
          <p:nvPr/>
        </p:nvGrpSpPr>
        <p:grpSpPr>
          <a:xfrm>
            <a:off x="4450817" y="1000280"/>
            <a:ext cx="3290364" cy="2836521"/>
            <a:chOff x="4450817" y="1000280"/>
            <a:chExt cx="3290364" cy="2836521"/>
          </a:xfrm>
        </p:grpSpPr>
        <p:sp>
          <p:nvSpPr>
            <p:cNvPr id="4" name="Hexagon 3">
              <a:extLst>
                <a:ext uri="{FF2B5EF4-FFF2-40B4-BE49-F238E27FC236}">
                  <a16:creationId xmlns:a16="http://schemas.microsoft.com/office/drawing/2014/main" id="{CAEB60AA-BEB8-9D9B-C208-6AEC42EBF5B1}"/>
                </a:ext>
              </a:extLst>
            </p:cNvPr>
            <p:cNvSpPr/>
            <p:nvPr/>
          </p:nvSpPr>
          <p:spPr>
            <a:xfrm>
              <a:off x="4450817" y="1000280"/>
              <a:ext cx="3290364" cy="2836521"/>
            </a:xfrm>
            <a:prstGeom prst="hexagon">
              <a:avLst/>
            </a:prstGeom>
            <a:solidFill>
              <a:schemeClr val="bg1">
                <a:lumMod val="95000"/>
              </a:schemeClr>
            </a:solidFill>
            <a:ln w="57150">
              <a:solidFill>
                <a:srgbClr val="0000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AU" dirty="0"/>
            </a:p>
          </p:txBody>
        </p:sp>
        <p:sp>
          <p:nvSpPr>
            <p:cNvPr id="5" name="TextBox 4">
              <a:extLst>
                <a:ext uri="{FF2B5EF4-FFF2-40B4-BE49-F238E27FC236}">
                  <a16:creationId xmlns:a16="http://schemas.microsoft.com/office/drawing/2014/main" id="{6AF0A25C-D8C9-BF6B-9451-161E4129463E}"/>
                </a:ext>
              </a:extLst>
            </p:cNvPr>
            <p:cNvSpPr txBox="1"/>
            <p:nvPr/>
          </p:nvSpPr>
          <p:spPr>
            <a:xfrm>
              <a:off x="5157281" y="2849713"/>
              <a:ext cx="1877438" cy="64633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lang="en-AU" sz="3600" b="1" dirty="0" err="1">
                  <a:latin typeface="Arial" panose="020B0604020202020204" pitchFamily="34" charset="0"/>
                  <a:cs typeface="Arial" panose="020B0604020202020204" pitchFamily="34" charset="0"/>
                </a:rPr>
                <a:t>easyDB</a:t>
              </a:r>
              <a:endParaRPr lang="en-AU" sz="3600" b="1" dirty="0">
                <a:latin typeface="Arial" panose="020B0604020202020204" pitchFamily="34" charset="0"/>
                <a:cs typeface="Arial" panose="020B0604020202020204" pitchFamily="34" charset="0"/>
              </a:endParaRPr>
            </a:p>
          </p:txBody>
        </p:sp>
        <p:pic>
          <p:nvPicPr>
            <p:cNvPr id="3" name="Graphic 2" descr="Database with solid fill">
              <a:extLst>
                <a:ext uri="{FF2B5EF4-FFF2-40B4-BE49-F238E27FC236}">
                  <a16:creationId xmlns:a16="http://schemas.microsoft.com/office/drawing/2014/main" id="{5DC33CA4-85CA-43CA-AFC8-31D8DC389399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  <a:ext uri="{96DAC541-7B7A-43D3-8B79-37D633B846F1}">
                  <asvg:svgBlip xmlns:asvg="http://schemas.microsoft.com/office/drawing/2016/SVG/main" r:embed="rId3"/>
                </a:ext>
              </a:extLst>
            </a:blip>
            <a:stretch>
              <a:fillRect/>
            </a:stretch>
          </p:blipFill>
          <p:spPr>
            <a:xfrm>
              <a:off x="5286373" y="1320374"/>
              <a:ext cx="1619252" cy="1619252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3710141596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3" name="Arrow: Right 82">
            <a:extLst>
              <a:ext uri="{FF2B5EF4-FFF2-40B4-BE49-F238E27FC236}">
                <a16:creationId xmlns:a16="http://schemas.microsoft.com/office/drawing/2014/main" id="{30B3805E-2132-0391-B8E1-46611412BD37}"/>
              </a:ext>
            </a:extLst>
          </p:cNvPr>
          <p:cNvSpPr/>
          <p:nvPr/>
        </p:nvSpPr>
        <p:spPr>
          <a:xfrm rot="19181294">
            <a:off x="3844632" y="2487671"/>
            <a:ext cx="3570930" cy="483637"/>
          </a:xfrm>
          <a:prstGeom prst="rightArrow">
            <a:avLst>
              <a:gd name="adj1" fmla="val 23267"/>
              <a:gd name="adj2" fmla="val 50000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85FF1DFC-3FBC-E468-F2F2-0C5EBE5724E3}"/>
              </a:ext>
            </a:extLst>
          </p:cNvPr>
          <p:cNvSpPr txBox="1"/>
          <p:nvPr/>
        </p:nvSpPr>
        <p:spPr>
          <a:xfrm>
            <a:off x="478971" y="808771"/>
            <a:ext cx="4207329" cy="40011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pPr algn="ctr"/>
            <a:r>
              <a:rPr lang="en-AU" sz="2000" b="1" dirty="0"/>
              <a:t>Ask user for database details</a:t>
            </a:r>
          </a:p>
        </p:txBody>
      </p:sp>
      <p:sp>
        <p:nvSpPr>
          <p:cNvPr id="15" name="Chord 14">
            <a:extLst>
              <a:ext uri="{FF2B5EF4-FFF2-40B4-BE49-F238E27FC236}">
                <a16:creationId xmlns:a16="http://schemas.microsoft.com/office/drawing/2014/main" id="{7D6EEFB3-29EC-4531-2ABC-821E4288C250}"/>
              </a:ext>
            </a:extLst>
          </p:cNvPr>
          <p:cNvSpPr/>
          <p:nvPr/>
        </p:nvSpPr>
        <p:spPr>
          <a:xfrm>
            <a:off x="192627" y="534750"/>
            <a:ext cx="685800" cy="685800"/>
          </a:xfrm>
          <a:prstGeom prst="chord">
            <a:avLst>
              <a:gd name="adj1" fmla="val 4340069"/>
              <a:gd name="adj2" fmla="val 20914663"/>
            </a:avLst>
          </a:prstGeom>
          <a:solidFill>
            <a:schemeClr val="tx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b"/>
          <a:lstStyle/>
          <a:p>
            <a:pPr algn="ctr"/>
            <a:r>
              <a:rPr lang="en-AU" sz="3200" b="1" dirty="0"/>
              <a:t>1</a:t>
            </a:r>
            <a:endParaRPr lang="en-AU" sz="2000" b="1" dirty="0"/>
          </a:p>
        </p:txBody>
      </p:sp>
      <p:grpSp>
        <p:nvGrpSpPr>
          <p:cNvPr id="68" name="Group 67">
            <a:extLst>
              <a:ext uri="{FF2B5EF4-FFF2-40B4-BE49-F238E27FC236}">
                <a16:creationId xmlns:a16="http://schemas.microsoft.com/office/drawing/2014/main" id="{B9B502ED-A88C-2BC9-1CDB-D8C0D37AB87F}"/>
              </a:ext>
            </a:extLst>
          </p:cNvPr>
          <p:cNvGrpSpPr/>
          <p:nvPr/>
        </p:nvGrpSpPr>
        <p:grpSpPr>
          <a:xfrm>
            <a:off x="7026986" y="534750"/>
            <a:ext cx="3975733" cy="685800"/>
            <a:chOff x="177839" y="2850707"/>
            <a:chExt cx="3975733" cy="685800"/>
          </a:xfrm>
        </p:grpSpPr>
        <p:sp>
          <p:nvSpPr>
            <p:cNvPr id="13" name="TextBox 12">
              <a:extLst>
                <a:ext uri="{FF2B5EF4-FFF2-40B4-BE49-F238E27FC236}">
                  <a16:creationId xmlns:a16="http://schemas.microsoft.com/office/drawing/2014/main" id="{737E89AC-719E-0127-1F40-8E6E0B67F7EF}"/>
                </a:ext>
              </a:extLst>
            </p:cNvPr>
            <p:cNvSpPr txBox="1"/>
            <p:nvPr/>
          </p:nvSpPr>
          <p:spPr>
            <a:xfrm>
              <a:off x="578422" y="3124727"/>
              <a:ext cx="3575150" cy="40011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AU" sz="2000" b="1" dirty="0"/>
                <a:t>Get Configuration Details</a:t>
              </a:r>
            </a:p>
          </p:txBody>
        </p:sp>
        <p:sp>
          <p:nvSpPr>
            <p:cNvPr id="16" name="Chord 15">
              <a:extLst>
                <a:ext uri="{FF2B5EF4-FFF2-40B4-BE49-F238E27FC236}">
                  <a16:creationId xmlns:a16="http://schemas.microsoft.com/office/drawing/2014/main" id="{F0605946-9512-3B2D-2C6D-5B190575D672}"/>
                </a:ext>
              </a:extLst>
            </p:cNvPr>
            <p:cNvSpPr/>
            <p:nvPr/>
          </p:nvSpPr>
          <p:spPr>
            <a:xfrm>
              <a:off x="177839" y="2850707"/>
              <a:ext cx="685800" cy="685800"/>
            </a:xfrm>
            <a:prstGeom prst="chord">
              <a:avLst>
                <a:gd name="adj1" fmla="val 4340069"/>
                <a:gd name="adj2" fmla="val 20914663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b"/>
            <a:lstStyle/>
            <a:p>
              <a:pPr algn="ctr"/>
              <a:r>
                <a:rPr lang="en-AU" sz="3200" b="1" dirty="0"/>
                <a:t>2</a:t>
              </a:r>
              <a:endParaRPr lang="en-AU" sz="2000" b="1" dirty="0"/>
            </a:p>
          </p:txBody>
        </p:sp>
      </p:grpSp>
      <p:sp>
        <p:nvSpPr>
          <p:cNvPr id="25" name="Rectangle 24">
            <a:extLst>
              <a:ext uri="{FF2B5EF4-FFF2-40B4-BE49-F238E27FC236}">
                <a16:creationId xmlns:a16="http://schemas.microsoft.com/office/drawing/2014/main" id="{91F95416-8130-602E-AE86-9AE187953996}"/>
              </a:ext>
            </a:extLst>
          </p:cNvPr>
          <p:cNvSpPr/>
          <p:nvPr/>
        </p:nvSpPr>
        <p:spPr>
          <a:xfrm>
            <a:off x="415627" y="3162945"/>
            <a:ext cx="4132188" cy="40011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b="1" dirty="0" err="1">
                <a:solidFill>
                  <a:schemeClr val="tx1"/>
                </a:solidFill>
                <a:latin typeface="Ebrima" panose="02000000000000000000" pitchFamily="2" charset="0"/>
                <a:ea typeface="Ebrima" panose="02000000000000000000" pitchFamily="2" charset="0"/>
                <a:cs typeface="Ebrima" panose="02000000000000000000" pitchFamily="2" charset="0"/>
              </a:rPr>
              <a:t>easydb_connect</a:t>
            </a:r>
            <a:r>
              <a:rPr lang="en-AU" b="1" dirty="0">
                <a:solidFill>
                  <a:schemeClr val="tx1"/>
                </a:solidFill>
                <a:latin typeface="Ebrima" panose="02000000000000000000" pitchFamily="2" charset="0"/>
                <a:ea typeface="Ebrima" panose="02000000000000000000" pitchFamily="2" charset="0"/>
                <a:cs typeface="Ebrima" panose="02000000000000000000" pitchFamily="2" charset="0"/>
              </a:rPr>
              <a:t>(&lt;</a:t>
            </a:r>
            <a:r>
              <a:rPr lang="en-AU" b="1" dirty="0" err="1">
                <a:solidFill>
                  <a:schemeClr val="tx1"/>
                </a:solidFill>
                <a:latin typeface="Ebrima" panose="02000000000000000000" pitchFamily="2" charset="0"/>
                <a:ea typeface="Ebrima" panose="02000000000000000000" pitchFamily="2" charset="0"/>
                <a:cs typeface="Ebrima" panose="02000000000000000000" pitchFamily="2" charset="0"/>
              </a:rPr>
              <a:t>dbname</a:t>
            </a:r>
            <a:r>
              <a:rPr lang="en-AU" b="1" dirty="0">
                <a:solidFill>
                  <a:schemeClr val="tx1"/>
                </a:solidFill>
                <a:latin typeface="Ebrima" panose="02000000000000000000" pitchFamily="2" charset="0"/>
                <a:ea typeface="Ebrima" panose="02000000000000000000" pitchFamily="2" charset="0"/>
                <a:cs typeface="Ebrima" panose="02000000000000000000" pitchFamily="2" charset="0"/>
              </a:rPr>
              <a:t>&gt;)</a:t>
            </a:r>
          </a:p>
        </p:txBody>
      </p:sp>
      <p:sp>
        <p:nvSpPr>
          <p:cNvPr id="67" name="Rectangle 66">
            <a:extLst>
              <a:ext uri="{FF2B5EF4-FFF2-40B4-BE49-F238E27FC236}">
                <a16:creationId xmlns:a16="http://schemas.microsoft.com/office/drawing/2014/main" id="{4314837B-38CA-7629-4D98-1D84D52E8F67}"/>
              </a:ext>
            </a:extLst>
          </p:cNvPr>
          <p:cNvSpPr/>
          <p:nvPr/>
        </p:nvSpPr>
        <p:spPr>
          <a:xfrm>
            <a:off x="2439841" y="3673660"/>
            <a:ext cx="2029242" cy="493093"/>
          </a:xfrm>
          <a:prstGeom prst="rect">
            <a:avLst/>
          </a:prstGeom>
          <a:solidFill>
            <a:srgbClr val="DAE3F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>
                <a:solidFill>
                  <a:schemeClr val="tx1"/>
                </a:solidFill>
              </a:rPr>
              <a:t>Config not found</a:t>
            </a:r>
          </a:p>
        </p:txBody>
      </p:sp>
      <p:sp>
        <p:nvSpPr>
          <p:cNvPr id="76" name="Rectangle 75">
            <a:extLst>
              <a:ext uri="{FF2B5EF4-FFF2-40B4-BE49-F238E27FC236}">
                <a16:creationId xmlns:a16="http://schemas.microsoft.com/office/drawing/2014/main" id="{FDF24574-0764-0161-715A-2F84668AF1F0}"/>
              </a:ext>
            </a:extLst>
          </p:cNvPr>
          <p:cNvSpPr/>
          <p:nvPr/>
        </p:nvSpPr>
        <p:spPr>
          <a:xfrm>
            <a:off x="451178" y="3668416"/>
            <a:ext cx="1763173" cy="493093"/>
          </a:xfrm>
          <a:prstGeom prst="rect">
            <a:avLst/>
          </a:prstGeom>
          <a:solidFill>
            <a:srgbClr val="DAE3F3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dirty="0">
                <a:solidFill>
                  <a:schemeClr val="tx1"/>
                </a:solidFill>
              </a:rPr>
              <a:t>Config info found</a:t>
            </a:r>
          </a:p>
        </p:txBody>
      </p:sp>
      <p:sp>
        <p:nvSpPr>
          <p:cNvPr id="88" name="Rectangle 87">
            <a:extLst>
              <a:ext uri="{FF2B5EF4-FFF2-40B4-BE49-F238E27FC236}">
                <a16:creationId xmlns:a16="http://schemas.microsoft.com/office/drawing/2014/main" id="{656F99D4-82DD-224B-9EF1-889407A21AAE}"/>
              </a:ext>
            </a:extLst>
          </p:cNvPr>
          <p:cNvSpPr/>
          <p:nvPr/>
        </p:nvSpPr>
        <p:spPr>
          <a:xfrm>
            <a:off x="7321768" y="1388818"/>
            <a:ext cx="3680951" cy="40011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b="1" dirty="0">
                <a:solidFill>
                  <a:schemeClr val="tx1"/>
                </a:solidFill>
                <a:latin typeface="Ebrima" panose="02000000000000000000" pitchFamily="2" charset="0"/>
                <a:ea typeface="Ebrima" panose="02000000000000000000" pitchFamily="2" charset="0"/>
                <a:cs typeface="Ebrima" panose="02000000000000000000" pitchFamily="2" charset="0"/>
              </a:rPr>
              <a:t>User prompted for:</a:t>
            </a:r>
          </a:p>
        </p:txBody>
      </p:sp>
      <p:sp>
        <p:nvSpPr>
          <p:cNvPr id="90" name="TextBox 89">
            <a:extLst>
              <a:ext uri="{FF2B5EF4-FFF2-40B4-BE49-F238E27FC236}">
                <a16:creationId xmlns:a16="http://schemas.microsoft.com/office/drawing/2014/main" id="{D5CF3A77-03AB-8778-9370-0230FCFAF322}"/>
              </a:ext>
            </a:extLst>
          </p:cNvPr>
          <p:cNvSpPr txBox="1"/>
          <p:nvPr/>
        </p:nvSpPr>
        <p:spPr>
          <a:xfrm>
            <a:off x="7321768" y="1898281"/>
            <a:ext cx="1865869" cy="230832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342900" indent="-342900">
              <a:buAutoNum type="alphaLcParenR"/>
            </a:pPr>
            <a:r>
              <a:rPr lang="en-AU" b="1" dirty="0"/>
              <a:t>Driver</a:t>
            </a:r>
          </a:p>
          <a:p>
            <a:pPr marL="342900" indent="-342900">
              <a:buAutoNum type="alphaLcParenR"/>
            </a:pPr>
            <a:r>
              <a:rPr lang="en-AU" b="1" dirty="0"/>
              <a:t>Host</a:t>
            </a:r>
          </a:p>
          <a:p>
            <a:pPr marL="342900" indent="-342900">
              <a:buAutoNum type="alphaLcParenR"/>
            </a:pPr>
            <a:r>
              <a:rPr lang="en-AU" b="1" dirty="0"/>
              <a:t>Port</a:t>
            </a:r>
          </a:p>
          <a:p>
            <a:pPr marL="342900" indent="-342900">
              <a:buAutoNum type="alphaLcParenR"/>
            </a:pPr>
            <a:r>
              <a:rPr lang="en-AU" b="1" dirty="0"/>
              <a:t>SSL creds</a:t>
            </a:r>
          </a:p>
          <a:p>
            <a:pPr marL="342900" indent="-342900">
              <a:buAutoNum type="alphaLcParenR"/>
            </a:pPr>
            <a:r>
              <a:rPr lang="en-AU" b="1" dirty="0"/>
              <a:t>Username</a:t>
            </a:r>
          </a:p>
          <a:p>
            <a:pPr marL="342900" indent="-342900">
              <a:buAutoNum type="alphaLcParenR"/>
            </a:pPr>
            <a:r>
              <a:rPr lang="en-AU" b="1" dirty="0"/>
              <a:t>Password</a:t>
            </a:r>
          </a:p>
          <a:p>
            <a:pPr marL="342900" indent="-342900">
              <a:buAutoNum type="alphaLcParenR"/>
            </a:pPr>
            <a:endParaRPr lang="en-AU" b="1" dirty="0"/>
          </a:p>
          <a:p>
            <a:pPr marL="342900" indent="-342900">
              <a:buAutoNum type="alphaLcParenR"/>
            </a:pPr>
            <a:endParaRPr lang="en-AU" b="1" dirty="0"/>
          </a:p>
        </p:txBody>
      </p:sp>
      <p:grpSp>
        <p:nvGrpSpPr>
          <p:cNvPr id="6" name="Group 5">
            <a:extLst>
              <a:ext uri="{FF2B5EF4-FFF2-40B4-BE49-F238E27FC236}">
                <a16:creationId xmlns:a16="http://schemas.microsoft.com/office/drawing/2014/main" id="{7092FD66-3003-89FA-8267-06E4E0F8D1B9}"/>
              </a:ext>
            </a:extLst>
          </p:cNvPr>
          <p:cNvGrpSpPr/>
          <p:nvPr/>
        </p:nvGrpSpPr>
        <p:grpSpPr>
          <a:xfrm>
            <a:off x="8788745" y="2969370"/>
            <a:ext cx="2952078" cy="1124664"/>
            <a:chOff x="8736056" y="3519922"/>
            <a:chExt cx="2952078" cy="1124664"/>
          </a:xfrm>
        </p:grpSpPr>
        <p:pic>
          <p:nvPicPr>
            <p:cNvPr id="85" name="Graphic 84" descr="Key with solid fill">
              <a:extLst>
                <a:ext uri="{FF2B5EF4-FFF2-40B4-BE49-F238E27FC236}">
                  <a16:creationId xmlns:a16="http://schemas.microsoft.com/office/drawing/2014/main" id="{68AEF131-F9B8-7959-3EBF-8E0001895FFC}"/>
                </a:ext>
              </a:extLst>
            </p:cNvPr>
            <p:cNvPicPr>
              <a:picLocks noChangeAspect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  <a:ext uri="{96DAC541-7B7A-43D3-8B79-37D633B846F1}">
                  <asvg:svgBlip xmlns:asvg="http://schemas.microsoft.com/office/drawing/2016/SVG/main" r:embed="rId3"/>
                </a:ext>
              </a:extLst>
            </a:blip>
            <a:stretch>
              <a:fillRect/>
            </a:stretch>
          </p:blipFill>
          <p:spPr>
            <a:xfrm>
              <a:off x="9819198" y="3519922"/>
              <a:ext cx="803317" cy="803317"/>
            </a:xfrm>
            <a:prstGeom prst="rect">
              <a:avLst/>
            </a:prstGeom>
          </p:spPr>
        </p:pic>
        <p:cxnSp>
          <p:nvCxnSpPr>
            <p:cNvPr id="94" name="Straight Connector 93">
              <a:extLst>
                <a:ext uri="{FF2B5EF4-FFF2-40B4-BE49-F238E27FC236}">
                  <a16:creationId xmlns:a16="http://schemas.microsoft.com/office/drawing/2014/main" id="{186B1803-A91C-E159-8386-03DBF5ED0C8E}"/>
                </a:ext>
              </a:extLst>
            </p:cNvPr>
            <p:cNvCxnSpPr>
              <a:cxnSpLocks/>
            </p:cNvCxnSpPr>
            <p:nvPr/>
          </p:nvCxnSpPr>
          <p:spPr>
            <a:xfrm>
              <a:off x="9287922" y="3670731"/>
              <a:ext cx="0" cy="461028"/>
            </a:xfrm>
            <a:prstGeom prst="line">
              <a:avLst/>
            </a:prstGeom>
            <a:ln w="571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96" name="Straight Connector 95">
              <a:extLst>
                <a:ext uri="{FF2B5EF4-FFF2-40B4-BE49-F238E27FC236}">
                  <a16:creationId xmlns:a16="http://schemas.microsoft.com/office/drawing/2014/main" id="{AF59358C-4739-D9C0-E96D-8A1E219F9F5B}"/>
                </a:ext>
              </a:extLst>
            </p:cNvPr>
            <p:cNvCxnSpPr>
              <a:cxnSpLocks/>
              <a:endCxn id="85" idx="1"/>
            </p:cNvCxnSpPr>
            <p:nvPr/>
          </p:nvCxnSpPr>
          <p:spPr>
            <a:xfrm flipV="1">
              <a:off x="9281484" y="3921581"/>
              <a:ext cx="537714" cy="4156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sp>
          <p:nvSpPr>
            <p:cNvPr id="99" name="TextBox 98">
              <a:extLst>
                <a:ext uri="{FF2B5EF4-FFF2-40B4-BE49-F238E27FC236}">
                  <a16:creationId xmlns:a16="http://schemas.microsoft.com/office/drawing/2014/main" id="{A33CA376-8F30-A8A6-926B-2F4FAD2C1C03}"/>
                </a:ext>
              </a:extLst>
            </p:cNvPr>
            <p:cNvSpPr txBox="1"/>
            <p:nvPr/>
          </p:nvSpPr>
          <p:spPr>
            <a:xfrm>
              <a:off x="8736056" y="4121366"/>
              <a:ext cx="2952078" cy="523220"/>
            </a:xfrm>
            <a:prstGeom prst="rect">
              <a:avLst/>
            </a:prstGeom>
            <a:noFill/>
          </p:spPr>
          <p:txBody>
            <a:bodyPr wrap="square">
              <a:spAutoFit/>
            </a:bodyPr>
            <a:lstStyle/>
            <a:p>
              <a:pPr algn="ctr"/>
              <a:r>
                <a:rPr lang="en-AU" sz="1400" b="1" dirty="0"/>
                <a:t>Keyring </a:t>
              </a:r>
            </a:p>
            <a:p>
              <a:pPr algn="ctr"/>
              <a:r>
                <a:rPr lang="en-AU" sz="1400" dirty="0"/>
                <a:t>(stored using OS credential manager)</a:t>
              </a:r>
            </a:p>
          </p:txBody>
        </p:sp>
      </p:grpSp>
      <p:sp>
        <p:nvSpPr>
          <p:cNvPr id="100" name="TextBox 99">
            <a:extLst>
              <a:ext uri="{FF2B5EF4-FFF2-40B4-BE49-F238E27FC236}">
                <a16:creationId xmlns:a16="http://schemas.microsoft.com/office/drawing/2014/main" id="{5B8CE979-4705-72DF-74FB-B27F32BB1176}"/>
              </a:ext>
            </a:extLst>
          </p:cNvPr>
          <p:cNvSpPr txBox="1"/>
          <p:nvPr/>
        </p:nvSpPr>
        <p:spPr>
          <a:xfrm>
            <a:off x="9890814" y="2190397"/>
            <a:ext cx="2205081" cy="584775"/>
          </a:xfrm>
          <a:prstGeom prst="rect">
            <a:avLst/>
          </a:prstGeom>
          <a:noFill/>
        </p:spPr>
        <p:txBody>
          <a:bodyPr wrap="square">
            <a:spAutoFit/>
          </a:bodyPr>
          <a:lstStyle/>
          <a:p>
            <a:r>
              <a:rPr lang="en-AU" b="1" dirty="0"/>
              <a:t>Config </a:t>
            </a:r>
            <a:r>
              <a:rPr lang="en-AU" b="1" dirty="0" err="1"/>
              <a:t>Yaml</a:t>
            </a:r>
            <a:endParaRPr lang="en-AU" b="1" dirty="0"/>
          </a:p>
          <a:p>
            <a:r>
              <a:rPr lang="en-AU" sz="1400" dirty="0"/>
              <a:t>stored in ~/.</a:t>
            </a:r>
            <a:r>
              <a:rPr lang="en-AU" sz="1400" dirty="0" err="1"/>
              <a:t>easydb</a:t>
            </a:r>
            <a:endParaRPr lang="en-AU" sz="1400" dirty="0"/>
          </a:p>
        </p:txBody>
      </p:sp>
      <p:grpSp>
        <p:nvGrpSpPr>
          <p:cNvPr id="104" name="Group 103">
            <a:extLst>
              <a:ext uri="{FF2B5EF4-FFF2-40B4-BE49-F238E27FC236}">
                <a16:creationId xmlns:a16="http://schemas.microsoft.com/office/drawing/2014/main" id="{EF08B547-B257-B1AF-B2CE-C9B48FB4B577}"/>
              </a:ext>
            </a:extLst>
          </p:cNvPr>
          <p:cNvGrpSpPr/>
          <p:nvPr/>
        </p:nvGrpSpPr>
        <p:grpSpPr>
          <a:xfrm>
            <a:off x="9334173" y="1956046"/>
            <a:ext cx="556642" cy="1096397"/>
            <a:chOff x="9302838" y="3897025"/>
            <a:chExt cx="556642" cy="1096397"/>
          </a:xfrm>
        </p:grpSpPr>
        <p:cxnSp>
          <p:nvCxnSpPr>
            <p:cNvPr id="101" name="Straight Connector 100">
              <a:extLst>
                <a:ext uri="{FF2B5EF4-FFF2-40B4-BE49-F238E27FC236}">
                  <a16:creationId xmlns:a16="http://schemas.microsoft.com/office/drawing/2014/main" id="{C9A5ACE0-2EA7-37D6-88A2-3D7033448828}"/>
                </a:ext>
              </a:extLst>
            </p:cNvPr>
            <p:cNvCxnSpPr>
              <a:cxnSpLocks/>
            </p:cNvCxnSpPr>
            <p:nvPr/>
          </p:nvCxnSpPr>
          <p:spPr>
            <a:xfrm>
              <a:off x="9302838" y="3897025"/>
              <a:ext cx="6438" cy="1096397"/>
            </a:xfrm>
            <a:prstGeom prst="line">
              <a:avLst/>
            </a:prstGeom>
            <a:ln w="57150"/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  <p:cxnSp>
          <p:nvCxnSpPr>
            <p:cNvPr id="102" name="Straight Connector 101">
              <a:extLst>
                <a:ext uri="{FF2B5EF4-FFF2-40B4-BE49-F238E27FC236}">
                  <a16:creationId xmlns:a16="http://schemas.microsoft.com/office/drawing/2014/main" id="{58E91A36-1DEB-0BE8-CD8A-166ACC11E245}"/>
                </a:ext>
              </a:extLst>
            </p:cNvPr>
            <p:cNvCxnSpPr>
              <a:cxnSpLocks/>
            </p:cNvCxnSpPr>
            <p:nvPr/>
          </p:nvCxnSpPr>
          <p:spPr>
            <a:xfrm flipV="1">
              <a:off x="9321766" y="4445223"/>
              <a:ext cx="537714" cy="4156"/>
            </a:xfrm>
            <a:prstGeom prst="line">
              <a:avLst/>
            </a:prstGeom>
          </p:spPr>
          <p:style>
            <a:lnRef idx="1">
              <a:schemeClr val="dk1"/>
            </a:lnRef>
            <a:fillRef idx="0">
              <a:schemeClr val="dk1"/>
            </a:fillRef>
            <a:effectRef idx="0">
              <a:schemeClr val="dk1"/>
            </a:effectRef>
            <a:fontRef idx="minor">
              <a:schemeClr val="tx1"/>
            </a:fontRef>
          </p:style>
        </p:cxnSp>
      </p:grpSp>
      <p:grpSp>
        <p:nvGrpSpPr>
          <p:cNvPr id="9" name="Group 8">
            <a:extLst>
              <a:ext uri="{FF2B5EF4-FFF2-40B4-BE49-F238E27FC236}">
                <a16:creationId xmlns:a16="http://schemas.microsoft.com/office/drawing/2014/main" id="{E03F22AA-D961-CCBB-98C5-827828D606E3}"/>
              </a:ext>
            </a:extLst>
          </p:cNvPr>
          <p:cNvGrpSpPr/>
          <p:nvPr/>
        </p:nvGrpSpPr>
        <p:grpSpPr>
          <a:xfrm>
            <a:off x="1548787" y="1331570"/>
            <a:ext cx="1865869" cy="1505158"/>
            <a:chOff x="1813560" y="3049499"/>
            <a:chExt cx="1865869" cy="1505158"/>
          </a:xfrm>
        </p:grpSpPr>
        <p:pic>
          <p:nvPicPr>
            <p:cNvPr id="10" name="Graphic 9" descr="Database with solid fill">
              <a:extLst>
                <a:ext uri="{FF2B5EF4-FFF2-40B4-BE49-F238E27FC236}">
                  <a16:creationId xmlns:a16="http://schemas.microsoft.com/office/drawing/2014/main" id="{8D204F36-1C15-A740-7A4A-364218AE28C9}"/>
                </a:ext>
              </a:extLst>
            </p:cNvPr>
            <p:cNvPicPr>
              <a:picLocks noChangeAspect="1"/>
            </p:cNvPicPr>
            <p:nvPr/>
          </p:nvPicPr>
          <p:blipFill>
            <a:blip r:embed="rId4">
              <a:extLst>
                <a:ext uri="{28A0092B-C50C-407E-A947-70E740481C1C}">
                  <a14:useLocalDpi xmlns:a14="http://schemas.microsoft.com/office/drawing/2010/main" val="0"/>
                </a:ext>
                <a:ext uri="{96DAC541-7B7A-43D3-8B79-37D633B846F1}">
                  <asvg:svgBlip xmlns:asvg="http://schemas.microsoft.com/office/drawing/2016/SVG/main" r:embed="rId5"/>
                </a:ext>
              </a:extLst>
            </a:blip>
            <a:stretch>
              <a:fillRect/>
            </a:stretch>
          </p:blipFill>
          <p:spPr>
            <a:xfrm>
              <a:off x="2259899" y="3049499"/>
              <a:ext cx="914400" cy="914400"/>
            </a:xfrm>
            <a:prstGeom prst="rect">
              <a:avLst/>
            </a:prstGeom>
          </p:spPr>
        </p:pic>
        <p:sp>
          <p:nvSpPr>
            <p:cNvPr id="11" name="TextBox 10">
              <a:extLst>
                <a:ext uri="{FF2B5EF4-FFF2-40B4-BE49-F238E27FC236}">
                  <a16:creationId xmlns:a16="http://schemas.microsoft.com/office/drawing/2014/main" id="{7EF1AC87-DB7C-07C4-A068-0A32FA559FBD}"/>
                </a:ext>
              </a:extLst>
            </p:cNvPr>
            <p:cNvSpPr txBox="1"/>
            <p:nvPr/>
          </p:nvSpPr>
          <p:spPr>
            <a:xfrm>
              <a:off x="1813560" y="3908326"/>
              <a:ext cx="1865869" cy="6463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pPr algn="ctr"/>
              <a:r>
                <a:rPr lang="en-AU" dirty="0"/>
                <a:t>SQLite / MySQL / PostgreSQL</a:t>
              </a:r>
            </a:p>
          </p:txBody>
        </p:sp>
      </p:grpSp>
      <p:cxnSp>
        <p:nvCxnSpPr>
          <p:cNvPr id="19" name="Straight Connector 18">
            <a:extLst>
              <a:ext uri="{FF2B5EF4-FFF2-40B4-BE49-F238E27FC236}">
                <a16:creationId xmlns:a16="http://schemas.microsoft.com/office/drawing/2014/main" id="{8E922605-3B54-1DA9-60C7-980C0E83EE42}"/>
              </a:ext>
            </a:extLst>
          </p:cNvPr>
          <p:cNvCxnSpPr>
            <a:cxnSpLocks/>
            <a:stCxn id="25" idx="0"/>
            <a:endCxn id="11" idx="2"/>
          </p:cNvCxnSpPr>
          <p:nvPr/>
        </p:nvCxnSpPr>
        <p:spPr>
          <a:xfrm flipV="1">
            <a:off x="2481721" y="2836728"/>
            <a:ext cx="1" cy="326217"/>
          </a:xfrm>
          <a:prstGeom prst="line">
            <a:avLst/>
          </a:prstGeom>
          <a:ln w="38100">
            <a:solidFill>
              <a:srgbClr val="000000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4" name="Group 23">
            <a:extLst>
              <a:ext uri="{FF2B5EF4-FFF2-40B4-BE49-F238E27FC236}">
                <a16:creationId xmlns:a16="http://schemas.microsoft.com/office/drawing/2014/main" id="{740AFDC0-5C8C-876D-18FF-C3932F95F781}"/>
              </a:ext>
            </a:extLst>
          </p:cNvPr>
          <p:cNvGrpSpPr/>
          <p:nvPr/>
        </p:nvGrpSpPr>
        <p:grpSpPr>
          <a:xfrm>
            <a:off x="3737053" y="4831319"/>
            <a:ext cx="3975733" cy="685800"/>
            <a:chOff x="177839" y="2850707"/>
            <a:chExt cx="3975733" cy="685800"/>
          </a:xfrm>
        </p:grpSpPr>
        <p:sp>
          <p:nvSpPr>
            <p:cNvPr id="28" name="TextBox 27">
              <a:extLst>
                <a:ext uri="{FF2B5EF4-FFF2-40B4-BE49-F238E27FC236}">
                  <a16:creationId xmlns:a16="http://schemas.microsoft.com/office/drawing/2014/main" id="{B76B4192-5693-82BB-4510-DD6808A1B6F7}"/>
                </a:ext>
              </a:extLst>
            </p:cNvPr>
            <p:cNvSpPr txBox="1"/>
            <p:nvPr/>
          </p:nvSpPr>
          <p:spPr>
            <a:xfrm>
              <a:off x="578422" y="3124727"/>
              <a:ext cx="3575150" cy="400110"/>
            </a:xfrm>
            <a:prstGeom prst="rect">
              <a:avLst/>
            </a:prstGeom>
            <a:noFill/>
            <a:ln>
              <a:solidFill>
                <a:schemeClr val="tx1"/>
              </a:solidFill>
            </a:ln>
          </p:spPr>
          <p:txBody>
            <a:bodyPr wrap="square" rtlCol="0">
              <a:spAutoFit/>
            </a:bodyPr>
            <a:lstStyle/>
            <a:p>
              <a:pPr algn="ctr"/>
              <a:r>
                <a:rPr lang="en-AU" sz="2000" b="1" dirty="0"/>
                <a:t>Connect to DB</a:t>
              </a:r>
            </a:p>
          </p:txBody>
        </p:sp>
        <p:sp>
          <p:nvSpPr>
            <p:cNvPr id="30" name="Chord 29">
              <a:extLst>
                <a:ext uri="{FF2B5EF4-FFF2-40B4-BE49-F238E27FC236}">
                  <a16:creationId xmlns:a16="http://schemas.microsoft.com/office/drawing/2014/main" id="{B34798F6-A4AD-4C94-0211-D7636C7CE9A3}"/>
                </a:ext>
              </a:extLst>
            </p:cNvPr>
            <p:cNvSpPr/>
            <p:nvPr/>
          </p:nvSpPr>
          <p:spPr>
            <a:xfrm>
              <a:off x="177839" y="2850707"/>
              <a:ext cx="685800" cy="685800"/>
            </a:xfrm>
            <a:prstGeom prst="chord">
              <a:avLst>
                <a:gd name="adj1" fmla="val 4340069"/>
                <a:gd name="adj2" fmla="val 20914663"/>
              </a:avLst>
            </a:prstGeom>
            <a:solidFill>
              <a:schemeClr val="tx1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b"/>
            <a:lstStyle/>
            <a:p>
              <a:pPr algn="ctr"/>
              <a:r>
                <a:rPr lang="en-AU" sz="3200" b="1" dirty="0"/>
                <a:t>3</a:t>
              </a:r>
              <a:endParaRPr lang="en-AU" sz="2000" b="1" dirty="0"/>
            </a:p>
          </p:txBody>
        </p:sp>
      </p:grpSp>
      <p:pic>
        <p:nvPicPr>
          <p:cNvPr id="32" name="Graphic 31" descr="Plugged Unplugged with solid fill">
            <a:extLst>
              <a:ext uri="{FF2B5EF4-FFF2-40B4-BE49-F238E27FC236}">
                <a16:creationId xmlns:a16="http://schemas.microsoft.com/office/drawing/2014/main" id="{C68939AF-1B19-C06F-49CC-6DA4AF1EBD66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7"/>
              </a:ext>
            </a:extLst>
          </a:blip>
          <a:stretch>
            <a:fillRect/>
          </a:stretch>
        </p:blipFill>
        <p:spPr>
          <a:xfrm>
            <a:off x="5468011" y="5627403"/>
            <a:ext cx="914400" cy="9144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46441712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972</TotalTime>
  <Words>66</Words>
  <Application>Microsoft Office PowerPoint</Application>
  <PresentationFormat>Widescreen</PresentationFormat>
  <Paragraphs>23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7" baseType="lpstr">
      <vt:lpstr>Arial</vt:lpstr>
      <vt:lpstr>Calibri</vt:lpstr>
      <vt:lpstr>Calibri Light</vt:lpstr>
      <vt:lpstr>Ebrima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Sam El-Kamand</dc:creator>
  <cp:lastModifiedBy>Sam El-Kamand</cp:lastModifiedBy>
  <cp:revision>34</cp:revision>
  <dcterms:created xsi:type="dcterms:W3CDTF">2022-08-17T02:54:41Z</dcterms:created>
  <dcterms:modified xsi:type="dcterms:W3CDTF">2022-08-28T06:34:30Z</dcterms:modified>
</cp:coreProperties>
</file>

<file path=docProps/thumbnail.jpeg>
</file>